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Algerian" panose="04020705040A02060702" pitchFamily="82" charset="0"/>
      <p:regular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</p:embeddedFont>
    <p:embeddedFont>
      <p:font typeface="Roboto Slab" pitchFamily="2" charset="0"/>
      <p:regular r:id="rId21"/>
    </p:embeddedFont>
    <p:embeddedFont>
      <p:font typeface="Roboto Slab Light" pitchFamily="2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733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5169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34017" y="6397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Stock Analytics Dashboard with AI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34016" y="240782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comprehensive Streamlit-based platform that combines real-time stock data visualisation with intelligent AI-powered analysis. Explore market trends, interact with live charts, and ask date-specific questions to gain actionable insights into stock performance.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ACB6AB-9BFA-DF45-311D-56D6DA219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1384" y="0"/>
            <a:ext cx="6339016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344" y="516493"/>
            <a:ext cx="6116479" cy="469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Future Roadmap &amp; Risk Mitigation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657344" y="1384935"/>
            <a:ext cx="2662476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Planned Enhancements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657344" y="1866186"/>
            <a:ext cx="6428780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Streaming responses:</a:t>
            </a:r>
            <a:r>
              <a:rPr lang="en-US" sz="14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Real-time AI output for improved UX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57344" y="2232422"/>
            <a:ext cx="6428780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Favourites system:</a:t>
            </a:r>
            <a:r>
              <a:rPr lang="en-US" sz="14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Personalised watchlists and saved analyses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57344" y="2598658"/>
            <a:ext cx="6428780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Multi-ticker AI:</a:t>
            </a:r>
            <a:r>
              <a:rPr lang="en-US" sz="14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Comparative insights across portfolio holdings</a:t>
            </a:r>
            <a:endParaRPr lang="en-US" sz="14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344" y="3110389"/>
            <a:ext cx="6428780" cy="464474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51896" y="1384935"/>
            <a:ext cx="2347793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Risk Management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551896" y="1866186"/>
            <a:ext cx="6428780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Rate limits:</a:t>
            </a:r>
            <a:r>
              <a:rPr lang="en-US" sz="14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Implement exponential backoff and request throttling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7551896" y="2232422"/>
            <a:ext cx="6428780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gaps:</a:t>
            </a:r>
            <a:r>
              <a:rPr lang="en-US" sz="14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Validation checks and missing data interpolation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7551896" y="2598658"/>
            <a:ext cx="6428780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 hallucination:</a:t>
            </a:r>
            <a:r>
              <a:rPr lang="en-US" sz="14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Confidence thresholds and source verification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7551896" y="2964894"/>
            <a:ext cx="6428780" cy="601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Quality assurance:</a:t>
            </a:r>
            <a:r>
              <a:rPr lang="en-US" sz="14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Comprehensive logging, unit tests, and CI/CD pipelines</a:t>
            </a:r>
            <a:endParaRPr lang="en-US" sz="14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B17430-5D74-6319-105C-9AE16D54C532}"/>
              </a:ext>
            </a:extLst>
          </p:cNvPr>
          <p:cNvSpPr/>
          <p:nvPr/>
        </p:nvSpPr>
        <p:spPr>
          <a:xfrm>
            <a:off x="12770427" y="7608093"/>
            <a:ext cx="1756064" cy="609243"/>
          </a:xfrm>
          <a:prstGeom prst="rect">
            <a:avLst/>
          </a:prstGeom>
          <a:solidFill>
            <a:srgbClr val="2027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DFF02C-B3B2-EEC1-F101-ADE2FB3C6B70}"/>
              </a:ext>
            </a:extLst>
          </p:cNvPr>
          <p:cNvSpPr/>
          <p:nvPr/>
        </p:nvSpPr>
        <p:spPr>
          <a:xfrm>
            <a:off x="12770427" y="7608093"/>
            <a:ext cx="1756064" cy="609243"/>
          </a:xfrm>
          <a:prstGeom prst="rect">
            <a:avLst/>
          </a:prstGeom>
          <a:solidFill>
            <a:srgbClr val="2027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54FD0-1205-B401-C7FE-5D1FDCAD8DA2}"/>
              </a:ext>
            </a:extLst>
          </p:cNvPr>
          <p:cNvSpPr txBox="1"/>
          <p:nvPr/>
        </p:nvSpPr>
        <p:spPr>
          <a:xfrm>
            <a:off x="3948545" y="2919213"/>
            <a:ext cx="8312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solidFill>
                  <a:schemeClr val="bg1"/>
                </a:solidFill>
                <a:latin typeface="Algerian" panose="04020705040A02060702" pitchFamily="82" charset="0"/>
              </a:rPr>
              <a:t>THANK YOU</a:t>
            </a: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1DDFC2BF-A1BD-EFC7-6C8D-B95D50F3074B}"/>
              </a:ext>
            </a:extLst>
          </p:cNvPr>
          <p:cNvSpPr/>
          <p:nvPr/>
        </p:nvSpPr>
        <p:spPr>
          <a:xfrm rot="8208921">
            <a:off x="6229351" y="3875808"/>
            <a:ext cx="2171700" cy="2088572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8729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932" y="621506"/>
            <a:ext cx="6185416" cy="536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System Architecture Overview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790932" y="1587460"/>
            <a:ext cx="6416873" cy="2438876"/>
          </a:xfrm>
          <a:prstGeom prst="roundRect">
            <a:avLst>
              <a:gd name="adj" fmla="val 1320"/>
            </a:avLst>
          </a:prstGeom>
          <a:solidFill>
            <a:srgbClr val="3F465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02" y="1802130"/>
            <a:ext cx="644009" cy="644009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2648" y="1942981"/>
            <a:ext cx="289798" cy="36218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05602" y="2660809"/>
            <a:ext cx="2683550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Frontend Layer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1005602" y="3124914"/>
            <a:ext cx="5987534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Streamlit UI with interactive Plotly charts providing responsive, real-time visualisations</a:t>
            </a:r>
            <a:endParaRPr lang="en-US" sz="1650" dirty="0"/>
          </a:p>
        </p:txBody>
      </p:sp>
      <p:sp>
        <p:nvSpPr>
          <p:cNvPr id="8" name="Shape 4"/>
          <p:cNvSpPr/>
          <p:nvPr/>
        </p:nvSpPr>
        <p:spPr>
          <a:xfrm>
            <a:off x="7422475" y="1587460"/>
            <a:ext cx="6416993" cy="2438876"/>
          </a:xfrm>
          <a:prstGeom prst="roundRect">
            <a:avLst>
              <a:gd name="adj" fmla="val 1320"/>
            </a:avLst>
          </a:prstGeom>
          <a:solidFill>
            <a:srgbClr val="3F4652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7145" y="1802130"/>
            <a:ext cx="644009" cy="644009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4191" y="1942981"/>
            <a:ext cx="289798" cy="36218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37145" y="2660809"/>
            <a:ext cx="2683550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Source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37145" y="3124914"/>
            <a:ext cx="5987653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yfinance API delivering OHLCV data with comprehensive market coverage</a:t>
            </a:r>
            <a:endParaRPr lang="en-US" sz="1650" dirty="0"/>
          </a:p>
        </p:txBody>
      </p:sp>
      <p:sp>
        <p:nvSpPr>
          <p:cNvPr id="13" name="Shape 7"/>
          <p:cNvSpPr/>
          <p:nvPr/>
        </p:nvSpPr>
        <p:spPr>
          <a:xfrm>
            <a:off x="790932" y="4241006"/>
            <a:ext cx="6416873" cy="2438876"/>
          </a:xfrm>
          <a:prstGeom prst="roundRect">
            <a:avLst>
              <a:gd name="adj" fmla="val 1320"/>
            </a:avLst>
          </a:prstGeom>
          <a:solidFill>
            <a:srgbClr val="3F4652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602" y="4455676"/>
            <a:ext cx="644009" cy="644009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2648" y="4596527"/>
            <a:ext cx="289798" cy="362188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05602" y="5314355"/>
            <a:ext cx="2683550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AI Providers</a:t>
            </a:r>
            <a:endParaRPr lang="en-US" sz="2100" dirty="0"/>
          </a:p>
        </p:txBody>
      </p:sp>
      <p:sp>
        <p:nvSpPr>
          <p:cNvPr id="17" name="Text 9"/>
          <p:cNvSpPr/>
          <p:nvPr/>
        </p:nvSpPr>
        <p:spPr>
          <a:xfrm>
            <a:off x="1005602" y="5778460"/>
            <a:ext cx="5987534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 Ollama and OpenRouter (Gemma) for flexible, intelligent analysis</a:t>
            </a:r>
            <a:endParaRPr lang="en-US" sz="1650" dirty="0"/>
          </a:p>
        </p:txBody>
      </p:sp>
      <p:sp>
        <p:nvSpPr>
          <p:cNvPr id="18" name="Shape 10"/>
          <p:cNvSpPr/>
          <p:nvPr/>
        </p:nvSpPr>
        <p:spPr>
          <a:xfrm>
            <a:off x="7422475" y="4241006"/>
            <a:ext cx="6416993" cy="2438876"/>
          </a:xfrm>
          <a:prstGeom prst="roundRect">
            <a:avLst>
              <a:gd name="adj" fmla="val 1320"/>
            </a:avLst>
          </a:prstGeom>
          <a:solidFill>
            <a:srgbClr val="3F4652"/>
          </a:solidFill>
          <a:ln/>
        </p:spPr>
      </p:sp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37145" y="4455676"/>
            <a:ext cx="644009" cy="644009"/>
          </a:xfrm>
          <a:prstGeom prst="rect">
            <a:avLst/>
          </a:prstGeom>
        </p:spPr>
      </p:pic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14191" y="4596527"/>
            <a:ext cx="289798" cy="362188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7637145" y="5314355"/>
            <a:ext cx="2683550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Services Layer</a:t>
            </a:r>
            <a:endParaRPr lang="en-US" sz="2100" dirty="0"/>
          </a:p>
        </p:txBody>
      </p:sp>
      <p:sp>
        <p:nvSpPr>
          <p:cNvPr id="22" name="Text 12"/>
          <p:cNvSpPr/>
          <p:nvPr/>
        </p:nvSpPr>
        <p:spPr>
          <a:xfrm>
            <a:off x="7637145" y="5778460"/>
            <a:ext cx="5987653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Modular clients and helpers ensuring clean separation of concerns</a:t>
            </a:r>
            <a:endParaRPr lang="en-US" sz="1650" dirty="0"/>
          </a:p>
        </p:txBody>
      </p:sp>
      <p:sp>
        <p:nvSpPr>
          <p:cNvPr id="23" name="Text 13"/>
          <p:cNvSpPr/>
          <p:nvPr/>
        </p:nvSpPr>
        <p:spPr>
          <a:xfrm>
            <a:off x="790932" y="6921341"/>
            <a:ext cx="13048536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architecture follows best practices with clear separation between presentation, data retrieval, and AI processing layers, enabling scalability and maintainability.</a:t>
            </a:r>
            <a:endParaRPr lang="en-US" sz="165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12FB80-5E43-F4C5-57C8-F8C60A6BAE85}"/>
              </a:ext>
            </a:extLst>
          </p:cNvPr>
          <p:cNvSpPr/>
          <p:nvPr/>
        </p:nvSpPr>
        <p:spPr>
          <a:xfrm>
            <a:off x="12770427" y="7608093"/>
            <a:ext cx="1756064" cy="609243"/>
          </a:xfrm>
          <a:prstGeom prst="rect">
            <a:avLst/>
          </a:prstGeom>
          <a:solidFill>
            <a:srgbClr val="2027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6009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Robust Data Pipeline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454950"/>
            <a:ext cx="40080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Acquisition &amp; Processing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036094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pipeline leverages yfinance to download comprehensive OHLCV (Open, High, Low, Close, Volume) data with built-in resilience.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65972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Smart caching: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TTL-based cache ensures data freshness whilst minimising API calls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7107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Normalisation: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Consistent column formatting across different data sources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7617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Error handling: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Graceful fallbacks for missing data or API failures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018371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Performance: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Optimised queries reduce latency and improve user experience</a:t>
            </a:r>
            <a:endParaRPr lang="en-US" sz="1750" dirty="0"/>
          </a:p>
        </p:txBody>
      </p:sp>
      <p:pic>
        <p:nvPicPr>
          <p:cNvPr id="1026" name="Picture 2" descr="Top Data Pipeline Best Practices: Build Robust, Scalable &amp; Reliable Systems">
            <a:extLst>
              <a:ext uri="{FF2B5EF4-FFF2-40B4-BE49-F238E27FC236}">
                <a16:creationId xmlns:a16="http://schemas.microsoft.com/office/drawing/2014/main" id="{39081247-BF76-3690-1B2F-80B991807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8074" y="2975741"/>
            <a:ext cx="6182591" cy="2521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C2FA44D-3256-7323-1AE1-E92304CB1574}"/>
              </a:ext>
            </a:extLst>
          </p:cNvPr>
          <p:cNvSpPr/>
          <p:nvPr/>
        </p:nvSpPr>
        <p:spPr>
          <a:xfrm>
            <a:off x="12770427" y="7608093"/>
            <a:ext cx="1756064" cy="609243"/>
          </a:xfrm>
          <a:prstGeom prst="rect">
            <a:avLst/>
          </a:prstGeom>
          <a:solidFill>
            <a:srgbClr val="2027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5164"/>
            <a:ext cx="675548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Advanced Visualisation Toolkit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2137291"/>
            <a:ext cx="3664744" cy="2819519"/>
          </a:xfrm>
          <a:prstGeom prst="roundRect">
            <a:avLst>
              <a:gd name="adj" fmla="val 1207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1084" y="23945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Candlestick Charts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51084" y="2885003"/>
            <a:ext cx="315015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Price action visualisation with moving averages (MA) and exponential moving averages (EMA) overlays for trend identification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137291"/>
            <a:ext cx="3664863" cy="2819519"/>
          </a:xfrm>
          <a:prstGeom prst="roundRect">
            <a:avLst>
              <a:gd name="adj" fmla="val 1207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42642" y="23945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Technical Indicators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42642" y="2885003"/>
            <a:ext cx="315027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Dedicated RSI and MACD panels providing momentum and trend strength signals for informed decisions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83624"/>
            <a:ext cx="7556421" cy="1730812"/>
          </a:xfrm>
          <a:prstGeom prst="roundRect">
            <a:avLst>
              <a:gd name="adj" fmla="val 1966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51084" y="54409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Interactive Controls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51084" y="5931337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Range slider for period selection, pan/zoom capabilities, and unified hover tooltips for seamless exploration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93282"/>
            <a:ext cx="664702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Intelligent Ticker Management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23154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670453"/>
            <a:ext cx="3664744" cy="30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28447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Preset Watchlist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3335179"/>
            <a:ext cx="36647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Curated collection of frequently monitored stocks preserved for quick access and analysis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685348" y="23154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5348" y="2670453"/>
            <a:ext cx="3664863" cy="30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685348" y="28447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Global Search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4685348" y="3335179"/>
            <a:ext cx="36648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Yahoo symbol lookup integration enables searching across thousands of global tickers instantly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482072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153025"/>
            <a:ext cx="7556421" cy="30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5350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Dynamic Updates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93790" y="584049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Switching tickers automatically refreshes charts and updates AI context for accurate insights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1991"/>
            <a:ext cx="5106710" cy="481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AI-Powered Insights Engine</a:t>
            </a:r>
            <a:endParaRPr lang="en-US" sz="3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607582"/>
            <a:ext cx="5343287" cy="57130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57968" y="1583531"/>
            <a:ext cx="302895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Dual Provider Architecture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557968" y="2077522"/>
            <a:ext cx="628626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Ollama (Local):</a:t>
            </a: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Privacy-focused processing without external API dependencies for sensitive analysis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7557968" y="2867739"/>
            <a:ext cx="628626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OpenRouter Gemma:</a:t>
            </a: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Cloud-based model delivering enhanced capabilities and broader context understanding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57968" y="3677245"/>
            <a:ext cx="313062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Intelligent Context Building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7557968" y="4171236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Latest statistical summaries and price metrics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7557968" y="4546997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Recent closing prices for trend analysis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57968" y="4922758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Date-specific lookups (e.g., "What happened on 29 September 2025?")</a:t>
            </a:r>
            <a:endParaRPr lang="en-US" sz="15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F44072-4F01-66C1-1C09-FB4592DCFA3F}"/>
              </a:ext>
            </a:extLst>
          </p:cNvPr>
          <p:cNvSpPr/>
          <p:nvPr/>
        </p:nvSpPr>
        <p:spPr>
          <a:xfrm>
            <a:off x="12770427" y="7608093"/>
            <a:ext cx="1756064" cy="609243"/>
          </a:xfrm>
          <a:prstGeom prst="rect">
            <a:avLst/>
          </a:prstGeom>
          <a:solidFill>
            <a:srgbClr val="2027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1932"/>
            <a:ext cx="719994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Historical Analysis &amp; Comparison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953113"/>
            <a:ext cx="13042821" cy="304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4" name="Shape 2"/>
          <p:cNvSpPr/>
          <p:nvPr/>
        </p:nvSpPr>
        <p:spPr>
          <a:xfrm>
            <a:off x="3968353" y="3272671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5" name="Shape 3"/>
          <p:cNvSpPr/>
          <p:nvPr/>
        </p:nvSpPr>
        <p:spPr>
          <a:xfrm>
            <a:off x="3728442" y="36979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6" name="Text 4"/>
          <p:cNvSpPr/>
          <p:nvPr/>
        </p:nvSpPr>
        <p:spPr>
          <a:xfrm>
            <a:off x="3813512" y="374046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565916" y="21925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 Months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2682954"/>
            <a:ext cx="59259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Short-term trends and momentum shifts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299841" y="3953113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10" name="Shape 8"/>
          <p:cNvSpPr/>
          <p:nvPr/>
        </p:nvSpPr>
        <p:spPr>
          <a:xfrm>
            <a:off x="7059930" y="36979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1" name="Text 9"/>
          <p:cNvSpPr/>
          <p:nvPr/>
        </p:nvSpPr>
        <p:spPr>
          <a:xfrm>
            <a:off x="7145000" y="374046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5897523" y="48603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6 Months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4352092" y="5350788"/>
            <a:ext cx="59260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Mid-range patterns and seasonal effects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10631448" y="3272671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15" name="Shape 13"/>
          <p:cNvSpPr/>
          <p:nvPr/>
        </p:nvSpPr>
        <p:spPr>
          <a:xfrm>
            <a:off x="10391537" y="36979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6" name="Text 14"/>
          <p:cNvSpPr/>
          <p:nvPr/>
        </p:nvSpPr>
        <p:spPr>
          <a:xfrm>
            <a:off x="10476607" y="374046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9229130" y="21925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12 Months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83698" y="2682954"/>
            <a:ext cx="59260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Long-term trajectory and annual performance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968841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Fetch historical data windows for comprehensive temporal analysis. Query specific dates to retrieve exact closing prices and understand market movements. Compare up to two tickers side-by-side to identify correlations, divergences, and relative performance metrics.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D8D7CA-BBB3-EB71-471E-FB1C27C21E2E}"/>
              </a:ext>
            </a:extLst>
          </p:cNvPr>
          <p:cNvSpPr/>
          <p:nvPr/>
        </p:nvSpPr>
        <p:spPr>
          <a:xfrm>
            <a:off x="12770427" y="7608093"/>
            <a:ext cx="1756064" cy="609243"/>
          </a:xfrm>
          <a:prstGeom prst="rect">
            <a:avLst/>
          </a:prstGeom>
          <a:solidFill>
            <a:srgbClr val="2027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32741"/>
            <a:ext cx="669047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Optional ML Prediction Module</a:t>
            </a:r>
            <a:endParaRPr lang="en-US" sz="3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54868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788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Model Ensemble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279356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Random Forest and other algorithms trained on historical patterns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654868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788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Confidence Filtering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279356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Predictions below threshold trigger fallback mechanisms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654868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788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Future Projections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279356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Summary forecasts with transparent uncertainty bounds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8A348C-9580-B2BC-A745-2D52F30898AA}"/>
              </a:ext>
            </a:extLst>
          </p:cNvPr>
          <p:cNvSpPr/>
          <p:nvPr/>
        </p:nvSpPr>
        <p:spPr>
          <a:xfrm>
            <a:off x="12770427" y="7608093"/>
            <a:ext cx="1756064" cy="609243"/>
          </a:xfrm>
          <a:prstGeom prst="rect">
            <a:avLst/>
          </a:prstGeom>
          <a:solidFill>
            <a:srgbClr val="2027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9062"/>
            <a:ext cx="825091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Runtime Configuration &amp; Environment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039666"/>
            <a:ext cx="4196358" cy="3170873"/>
          </a:xfrm>
          <a:prstGeom prst="roundRect">
            <a:avLst>
              <a:gd name="adj" fmla="val 4614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3039666"/>
            <a:ext cx="121920" cy="317087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42524" y="3296960"/>
            <a:ext cx="31134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Windows Environment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42524" y="3787378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Virtual environment (venv) activation ensures isolated dependencies and reproducible builds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3039666"/>
            <a:ext cx="4196358" cy="3170873"/>
          </a:xfrm>
          <a:prstGeom prst="roundRect">
            <a:avLst>
              <a:gd name="adj" fmla="val 4614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482" y="3039666"/>
            <a:ext cx="121920" cy="317087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565696" y="32969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Launch Command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565696" y="3906441"/>
            <a:ext cx="3590330" cy="1065848"/>
          </a:xfrm>
          <a:prstGeom prst="roundRect">
            <a:avLst>
              <a:gd name="adj" fmla="val 3192"/>
            </a:avLst>
          </a:prstGeom>
          <a:solidFill>
            <a:srgbClr val="2D3440"/>
          </a:solidFill>
          <a:ln/>
        </p:spPr>
      </p:sp>
      <p:sp>
        <p:nvSpPr>
          <p:cNvPr id="11" name="Shape 7"/>
          <p:cNvSpPr/>
          <p:nvPr/>
        </p:nvSpPr>
        <p:spPr>
          <a:xfrm>
            <a:off x="5554385" y="3906441"/>
            <a:ext cx="3612952" cy="1065848"/>
          </a:xfrm>
          <a:prstGeom prst="roundRect">
            <a:avLst>
              <a:gd name="adj" fmla="val 3192"/>
            </a:avLst>
          </a:prstGeom>
          <a:solidFill>
            <a:srgbClr val="2D3440"/>
          </a:solidFill>
          <a:ln/>
        </p:spPr>
      </p:sp>
      <p:sp>
        <p:nvSpPr>
          <p:cNvPr id="12" name="Text 8"/>
          <p:cNvSpPr/>
          <p:nvPr/>
        </p:nvSpPr>
        <p:spPr>
          <a:xfrm>
            <a:off x="5781199" y="4076462"/>
            <a:ext cx="31593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highlight>
                  <a:srgbClr val="2D344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python.exe -m streamlit run main.py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5565696" y="5227439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 execution via Python module invocation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039666"/>
            <a:ext cx="4196358" cy="3170873"/>
          </a:xfrm>
          <a:prstGeom prst="roundRect">
            <a:avLst>
              <a:gd name="adj" fmla="val 4614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9653" y="3039666"/>
            <a:ext cx="121920" cy="3170873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988868" y="32969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Secrets Management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988868" y="3787378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.env file stores OPENROUTER_API_KEY securely. Note: OpenAI integration is intentionally excluded from this implementation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A23EC16-A67E-43CC-443C-F0BABADE8F40}"/>
              </a:ext>
            </a:extLst>
          </p:cNvPr>
          <p:cNvSpPr/>
          <p:nvPr/>
        </p:nvSpPr>
        <p:spPr>
          <a:xfrm>
            <a:off x="12770427" y="7608093"/>
            <a:ext cx="1756064" cy="609243"/>
          </a:xfrm>
          <a:prstGeom prst="rect">
            <a:avLst/>
          </a:prstGeom>
          <a:solidFill>
            <a:srgbClr val="2027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604</Words>
  <Application>Microsoft Office PowerPoint</Application>
  <PresentationFormat>Custom</PresentationFormat>
  <Paragraphs>91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Roboto Slab</vt:lpstr>
      <vt:lpstr>Consolas</vt:lpstr>
      <vt:lpstr>Roboto</vt:lpstr>
      <vt:lpstr>Algerian</vt:lpstr>
      <vt:lpstr>Arial</vt:lpstr>
      <vt:lpstr>Roboto Slab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SHARATH GADHAGONI</cp:lastModifiedBy>
  <cp:revision>3</cp:revision>
  <dcterms:created xsi:type="dcterms:W3CDTF">2025-10-08T12:38:38Z</dcterms:created>
  <dcterms:modified xsi:type="dcterms:W3CDTF">2025-10-08T13:14:49Z</dcterms:modified>
</cp:coreProperties>
</file>